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56" r:id="rId3"/>
    <p:sldId id="266" r:id="rId4"/>
    <p:sldId id="269" r:id="rId5"/>
    <p:sldId id="257" r:id="rId6"/>
    <p:sldId id="273" r:id="rId7"/>
    <p:sldId id="258" r:id="rId8"/>
    <p:sldId id="271" r:id="rId9"/>
    <p:sldId id="261" r:id="rId10"/>
    <p:sldId id="274" r:id="rId11"/>
    <p:sldId id="27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AAC57-FECE-4CFE-B0AA-5414DEB7EC15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1DABE-42F7-4060-AF4F-DEE3A4FB7C4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1DABE-42F7-4060-AF4F-DEE3A4FB7C40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0E9391-EFA0-4806-AFE3-E3C56C8BF8E8}" type="slidenum">
              <a:rPr lang="en-IN"/>
              <a:pPr/>
              <a:t>3</a:t>
            </a:fld>
            <a:endParaRPr lang="en-IN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72616-EEBD-45B4-9BF0-8C14647870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603A-B566-45F0-A302-F590168A05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2F86D-F2DB-4613-9A0C-EA06B4721B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AC21A-8CD8-4043-947F-9B4472824E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025B4-45A0-417E-9314-AFDCEE2DE4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A16E3-7F03-414D-990B-6A1BDA2C7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450AB-3C8C-4E86-8BA0-3B0BC45A9A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55C79-08A0-4455-A4EF-551E4E95DB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7EAE3-D90E-46A0-9A92-6316953E97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02750-1FA0-4E72-AC61-6AB03A04DD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8351-898B-4153-8E36-95C9A4492E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41BBE4-49C2-443E-BFDA-8D86F7D122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ABDC2DD-4839-4DF1-82C6-FCF8A0B002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46004-C410-4DC8-9C4C-2E175F48F75B}" type="datetimeFigureOut">
              <a:rPr lang="en-US" smtClean="0"/>
              <a:pPr/>
              <a:t>2/24/2016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32376-B2F8-4339-B3E2-8E7F2F272DD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5E5397-2DAC-41BD-89E6-502356194A6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o-diplomacy.com/" TargetMode="External"/><Relationship Id="rId2" Type="http://schemas.openxmlformats.org/officeDocument/2006/relationships/hyperlink" Target="mailto:amb.sachdev@eco-diplomacy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4857783"/>
          </a:xfrm>
        </p:spPr>
        <p:txBody>
          <a:bodyPr>
            <a:normAutofit/>
          </a:bodyPr>
          <a:lstStyle/>
          <a:p>
            <a:r>
              <a:rPr lang="en-IN" sz="3600" b="1" u="sng" dirty="0" smtClean="0">
                <a:latin typeface="Arial" pitchFamily="34" charset="0"/>
                <a:cs typeface="Arial" pitchFamily="34" charset="0"/>
              </a:rPr>
              <a:t>Terrorism in Sub Saharan Africa:</a:t>
            </a:r>
            <a:r>
              <a:rPr lang="en-IN" sz="4000" b="1" u="sng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IN" sz="4000" b="1" u="sng" dirty="0" smtClean="0">
                <a:latin typeface="Arial" pitchFamily="34" charset="0"/>
                <a:cs typeface="Arial" pitchFamily="34" charset="0"/>
              </a:rPr>
            </a:br>
            <a:r>
              <a:rPr lang="en-IN" b="1" u="sng" dirty="0" smtClean="0">
                <a:latin typeface="Arial" pitchFamily="34" charset="0"/>
                <a:cs typeface="Arial" pitchFamily="34" charset="0"/>
              </a:rPr>
              <a:t>Boko Haram &amp; Al-Shabab</a:t>
            </a:r>
            <a:br>
              <a:rPr lang="en-IN" b="1" u="sng" dirty="0" smtClean="0">
                <a:latin typeface="Arial" pitchFamily="34" charset="0"/>
                <a:cs typeface="Arial" pitchFamily="34" charset="0"/>
              </a:rPr>
            </a:br>
            <a:r>
              <a:rPr lang="en-IN" b="1" u="sng" dirty="0" smtClean="0">
                <a:latin typeface="Arial" pitchFamily="34" charset="0"/>
                <a:cs typeface="Arial" pitchFamily="34" charset="0"/>
              </a:rPr>
              <a:t> </a:t>
            </a:r>
            <a:endParaRPr lang="en-IN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5357826"/>
            <a:ext cx="7643866" cy="1181096"/>
          </a:xfrm>
        </p:spPr>
        <p:txBody>
          <a:bodyPr>
            <a:noAutofit/>
          </a:bodyPr>
          <a:lstStyle/>
          <a:p>
            <a:r>
              <a:rPr lang="en-IN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Presentation by Amb. Mahesh Sachdev</a:t>
            </a:r>
          </a:p>
          <a:p>
            <a:r>
              <a:rPr lang="en-IN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CLAWS Seminar; New Delhi; Feb 25 2016</a:t>
            </a:r>
            <a:endParaRPr lang="en-IN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entre for Land Warfare Studies (CLAWS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500042"/>
            <a:ext cx="4013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s.newsweek.com/sites/www.newsweek.com/files/styles/headline/public/2014/10/17/boko-haram-girl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357562"/>
            <a:ext cx="3077575" cy="1800000"/>
          </a:xfrm>
          <a:prstGeom prst="rect">
            <a:avLst/>
          </a:prstGeom>
          <a:noFill/>
        </p:spPr>
      </p:pic>
      <p:pic>
        <p:nvPicPr>
          <p:cNvPr id="6" name="Picture 6" descr="http://usercontent2.hubimg.com/32109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357562"/>
            <a:ext cx="300000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u="sng" dirty="0" smtClean="0"/>
              <a:t>Terror in SS Africa: General Remarks </a:t>
            </a:r>
            <a:endParaRPr lang="en-IN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Ethnic, Religious  and Socio-Political Contexts</a:t>
            </a:r>
          </a:p>
          <a:p>
            <a:r>
              <a:rPr lang="en-IN" dirty="0" smtClean="0"/>
              <a:t>Overlapping National, Tribal &amp; Religious Identities</a:t>
            </a:r>
          </a:p>
          <a:p>
            <a:r>
              <a:rPr lang="en-IN" dirty="0" smtClean="0"/>
              <a:t>Porous Colonial Borders with Straddled Tribes</a:t>
            </a:r>
          </a:p>
          <a:p>
            <a:r>
              <a:rPr lang="en-IN" dirty="0" smtClean="0"/>
              <a:t>Governance: Weak, Ham-handed and Episodic</a:t>
            </a:r>
          </a:p>
          <a:p>
            <a:r>
              <a:rPr lang="en-IN" dirty="0" smtClean="0"/>
              <a:t>Political Legitimacy, Inclusiveness and Maturity</a:t>
            </a:r>
          </a:p>
          <a:p>
            <a:r>
              <a:rPr lang="en-IN" dirty="0" smtClean="0"/>
              <a:t>North African </a:t>
            </a:r>
            <a:r>
              <a:rPr lang="en-IN" dirty="0" smtClean="0"/>
              <a:t>Connection: AQIM, etc.</a:t>
            </a:r>
            <a:endParaRPr lang="en-IN" dirty="0" smtClean="0"/>
          </a:p>
          <a:p>
            <a:r>
              <a:rPr lang="en-IN" dirty="0" smtClean="0"/>
              <a:t>Easy Availability of Weapons: Post-Qaddafi Libya</a:t>
            </a:r>
          </a:p>
          <a:p>
            <a:r>
              <a:rPr lang="en-IN" dirty="0" smtClean="0"/>
              <a:t>Global Theatre and Global Theatrics </a:t>
            </a:r>
          </a:p>
          <a:p>
            <a:r>
              <a:rPr lang="en-IN" dirty="0" smtClean="0"/>
              <a:t>Ambitions, Goals and Reach of African Militants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defTabSz="1006475"/>
            <a:r>
              <a:rPr lang="nb-NO" sz="4000">
                <a:solidFill>
                  <a:schemeClr val="bg1"/>
                </a:solidFill>
              </a:rPr>
              <a:t>NIGERIA</a:t>
            </a:r>
            <a:endParaRPr lang="en-US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 smtClean="0"/>
              <a:t>Boko Haram: 2002-09</a:t>
            </a:r>
            <a:endParaRPr lang="en-IN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smtClean="0"/>
              <a:t>The Background of ‘</a:t>
            </a:r>
            <a:r>
              <a:rPr lang="ar-SA" dirty="0" smtClean="0"/>
              <a:t>جماعة أهل السنة للدعوة والجهاد</a:t>
            </a:r>
            <a:r>
              <a:rPr lang="en-IN" dirty="0" smtClean="0"/>
              <a:t>’ </a:t>
            </a:r>
          </a:p>
          <a:p>
            <a:r>
              <a:rPr lang="en-IN" dirty="0" smtClean="0"/>
              <a:t>Geography and </a:t>
            </a:r>
            <a:r>
              <a:rPr lang="en-IN" dirty="0" smtClean="0"/>
              <a:t>History of Bornu Empire</a:t>
            </a:r>
            <a:endParaRPr lang="en-IN" dirty="0" smtClean="0"/>
          </a:p>
          <a:p>
            <a:r>
              <a:rPr lang="en-IN" dirty="0" smtClean="0"/>
              <a:t>The Issues of </a:t>
            </a:r>
            <a:r>
              <a:rPr lang="en-IN" dirty="0" err="1" smtClean="0"/>
              <a:t>Kannuri</a:t>
            </a:r>
            <a:r>
              <a:rPr lang="en-IN" dirty="0" smtClean="0"/>
              <a:t> Ethnicity</a:t>
            </a:r>
            <a:endParaRPr lang="en-IN" dirty="0"/>
          </a:p>
          <a:p>
            <a:r>
              <a:rPr lang="en-IN" dirty="0" smtClean="0"/>
              <a:t>The Politics of Elections and </a:t>
            </a:r>
            <a:r>
              <a:rPr lang="en-IN" dirty="0" err="1" smtClean="0"/>
              <a:t>Sharia</a:t>
            </a:r>
            <a:endParaRPr lang="en-IN" dirty="0" smtClean="0"/>
          </a:p>
          <a:p>
            <a:r>
              <a:rPr lang="en-IN" dirty="0" smtClean="0"/>
              <a:t>2009 Clampdown</a:t>
            </a:r>
          </a:p>
          <a:p>
            <a:r>
              <a:rPr lang="en-IN" dirty="0" smtClean="0"/>
              <a:t>Regrouping and Ideological Evolution</a:t>
            </a:r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en-IN" sz="4900" b="1" u="sng" dirty="0" smtClean="0"/>
              <a:t>Boko Haram Visuals</a:t>
            </a:r>
            <a:r>
              <a:rPr lang="en-IN" sz="1200" b="1" dirty="0" smtClean="0"/>
              <a:t/>
            </a:r>
            <a:br>
              <a:rPr lang="en-IN" sz="1200" b="1" dirty="0" smtClean="0"/>
            </a:br>
            <a:r>
              <a:rPr lang="en-IN" sz="1200" b="1" dirty="0" smtClean="0"/>
              <a:t/>
            </a:r>
            <a:br>
              <a:rPr lang="en-IN" sz="1200" b="1" dirty="0" smtClean="0"/>
            </a:br>
            <a:r>
              <a:rPr lang="en-IN" sz="1600" b="1" dirty="0" smtClean="0"/>
              <a:t>Last Picture of Founder Mohammed Yusuf  Alive              A Screen Shot of </a:t>
            </a:r>
            <a:r>
              <a:rPr lang="en-IN" sz="1600" b="1" dirty="0" err="1" smtClean="0"/>
              <a:t>Abubakar</a:t>
            </a:r>
            <a:r>
              <a:rPr lang="en-IN" sz="1600" b="1" dirty="0" smtClean="0"/>
              <a:t> </a:t>
            </a:r>
            <a:r>
              <a:rPr lang="en-IN" sz="1600" b="1" dirty="0" err="1" smtClean="0"/>
              <a:t>Shekhau</a:t>
            </a:r>
            <a:r>
              <a:rPr lang="en-IN" sz="1600" b="1" dirty="0" smtClean="0"/>
              <a:t>, Current Leader</a:t>
            </a:r>
            <a:br>
              <a:rPr lang="en-IN" sz="1600" b="1" dirty="0" smtClean="0"/>
            </a:br>
            <a:r>
              <a:rPr lang="en-IN" sz="1600" b="1" dirty="0" smtClean="0"/>
              <a:t>Ali </a:t>
            </a:r>
            <a:r>
              <a:rPr lang="en-IN" sz="1600" b="1" dirty="0" err="1" smtClean="0"/>
              <a:t>Modu</a:t>
            </a:r>
            <a:r>
              <a:rPr lang="en-IN" sz="1600" b="1" dirty="0" smtClean="0"/>
              <a:t> </a:t>
            </a:r>
            <a:r>
              <a:rPr lang="en-IN" sz="1600" b="1" dirty="0" err="1" smtClean="0"/>
              <a:t>Shatif</a:t>
            </a:r>
            <a:r>
              <a:rPr lang="en-IN" sz="1600" b="1" dirty="0" smtClean="0"/>
              <a:t> , Governor </a:t>
            </a:r>
            <a:r>
              <a:rPr lang="en-IN" sz="1600" b="1" dirty="0" err="1" smtClean="0"/>
              <a:t>Borno</a:t>
            </a:r>
            <a:r>
              <a:rPr lang="en-IN" sz="1600" b="1" dirty="0" smtClean="0"/>
              <a:t> 2003-2011                                                       Boko Haram Carnage at </a:t>
            </a:r>
            <a:r>
              <a:rPr lang="en-IN" sz="1600" b="1" dirty="0" err="1" smtClean="0"/>
              <a:t>Baga</a:t>
            </a:r>
            <a:r>
              <a:rPr lang="en-IN" sz="1600" b="1" dirty="0" smtClean="0"/>
              <a:t> 2014</a:t>
            </a:r>
            <a:br>
              <a:rPr lang="en-IN" sz="1600" b="1" dirty="0" smtClean="0"/>
            </a:br>
            <a:endParaRPr lang="en-IN" sz="1600" b="1" dirty="0"/>
          </a:p>
        </p:txBody>
      </p:sp>
      <p:pic>
        <p:nvPicPr>
          <p:cNvPr id="8" name="Picture 2" descr="Image result for Boko Haram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7158" y="1714488"/>
            <a:ext cx="3857147" cy="2160000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2952750"/>
          </a:xfrm>
        </p:spPr>
        <p:txBody>
          <a:bodyPr/>
          <a:lstStyle/>
          <a:p>
            <a:endParaRPr lang="en-IN" dirty="0" smtClean="0"/>
          </a:p>
          <a:p>
            <a:pPr>
              <a:buNone/>
            </a:pPr>
            <a:endParaRPr lang="en-IN" dirty="0"/>
          </a:p>
        </p:txBody>
      </p:sp>
      <p:pic>
        <p:nvPicPr>
          <p:cNvPr id="45058" name="Picture 2" descr="http://www.informationng.com/wp-content/uploads/2014/07/boko-har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643050"/>
            <a:ext cx="3069110" cy="2160000"/>
          </a:xfrm>
          <a:prstGeom prst="rect">
            <a:avLst/>
          </a:prstGeom>
          <a:noFill/>
        </p:spPr>
      </p:pic>
      <p:pic>
        <p:nvPicPr>
          <p:cNvPr id="45062" name="Picture 6" descr="http://cdn.stumagz.com/images/56ae3bdfbe4festryim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4143380"/>
            <a:ext cx="4145800" cy="2160000"/>
          </a:xfrm>
          <a:prstGeom prst="rect">
            <a:avLst/>
          </a:prstGeom>
          <a:noFill/>
        </p:spPr>
      </p:pic>
      <p:pic>
        <p:nvPicPr>
          <p:cNvPr id="9" name="Picture 8" descr="Ali Modu Sheriff is new PDP Chairman 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071942"/>
            <a:ext cx="3492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 smtClean="0"/>
              <a:t>Boko Haram: 2009 - Onwards</a:t>
            </a:r>
            <a:endParaRPr lang="en-IN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 Full Circle: Terror&gt;Insurgency&gt;Terror&gt; ?</a:t>
            </a:r>
            <a:endParaRPr lang="en-IN" dirty="0" smtClean="0"/>
          </a:p>
          <a:p>
            <a:r>
              <a:rPr lang="en-IN" dirty="0" smtClean="0"/>
              <a:t>The Government </a:t>
            </a:r>
            <a:r>
              <a:rPr lang="en-IN" dirty="0" smtClean="0"/>
              <a:t>Response: 1 2009-16</a:t>
            </a:r>
            <a:endParaRPr lang="en-IN" dirty="0" smtClean="0"/>
          </a:p>
          <a:p>
            <a:r>
              <a:rPr lang="en-IN" dirty="0" smtClean="0"/>
              <a:t>Military </a:t>
            </a:r>
            <a:r>
              <a:rPr lang="en-IN" dirty="0" smtClean="0"/>
              <a:t>Conundrum: </a:t>
            </a:r>
            <a:r>
              <a:rPr lang="en-IN" dirty="0" smtClean="0"/>
              <a:t>Pride and Performance</a:t>
            </a:r>
          </a:p>
          <a:p>
            <a:r>
              <a:rPr lang="en-IN" dirty="0" err="1" smtClean="0"/>
              <a:t>Buhari</a:t>
            </a:r>
            <a:r>
              <a:rPr lang="en-IN" dirty="0" smtClean="0"/>
              <a:t> </a:t>
            </a:r>
            <a:r>
              <a:rPr lang="en-IN" dirty="0" smtClean="0"/>
              <a:t>Presidency: More Comprehensive Strategy</a:t>
            </a:r>
            <a:endParaRPr lang="en-IN" dirty="0" smtClean="0"/>
          </a:p>
          <a:p>
            <a:r>
              <a:rPr lang="en-IN" dirty="0" smtClean="0"/>
              <a:t>Regional </a:t>
            </a:r>
            <a:r>
              <a:rPr lang="en-IN" dirty="0" smtClean="0"/>
              <a:t>and </a:t>
            </a:r>
            <a:r>
              <a:rPr lang="en-IN" dirty="0" smtClean="0"/>
              <a:t>African Responses; MNJTF</a:t>
            </a:r>
            <a:endParaRPr lang="en-IN" dirty="0" smtClean="0"/>
          </a:p>
          <a:p>
            <a:r>
              <a:rPr lang="en-IN" dirty="0" smtClean="0"/>
              <a:t>International </a:t>
            </a:r>
            <a:r>
              <a:rPr lang="en-IN" dirty="0" smtClean="0"/>
              <a:t>Aspects: </a:t>
            </a:r>
            <a:r>
              <a:rPr lang="ar-SA" dirty="0" smtClean="0"/>
              <a:t>الولاية الإسلامية غرب أفريقيا</a:t>
            </a:r>
            <a:r>
              <a:rPr lang="en-IN" dirty="0" smtClean="0"/>
              <a:t>?</a:t>
            </a:r>
          </a:p>
          <a:p>
            <a:r>
              <a:rPr lang="en-IN" dirty="0" smtClean="0"/>
              <a:t>Humanitarian Aspects: “#</a:t>
            </a:r>
            <a:r>
              <a:rPr lang="en-IN" dirty="0" err="1" smtClean="0"/>
              <a:t>BringBackOur</a:t>
            </a:r>
            <a:r>
              <a:rPr lang="en-IN" dirty="0" smtClean="0"/>
              <a:t> Girls</a:t>
            </a:r>
            <a:r>
              <a:rPr lang="en-IN" dirty="0" smtClean="0"/>
              <a:t>”</a:t>
            </a:r>
          </a:p>
          <a:p>
            <a:r>
              <a:rPr lang="en-IN" dirty="0" smtClean="0"/>
              <a:t>End </a:t>
            </a:r>
            <a:r>
              <a:rPr lang="en-IN" dirty="0" smtClean="0"/>
              <a:t>Game:  Military Defeat+ Eco-Political Reforms</a:t>
            </a:r>
            <a:endParaRPr lang="en-IN" dirty="0" smtClean="0"/>
          </a:p>
          <a:p>
            <a:r>
              <a:rPr lang="en-IN" dirty="0" smtClean="0"/>
              <a:t>India’s Concerns: Attack in June 2012, etc.</a:t>
            </a:r>
            <a:endParaRPr lang="en-IN" dirty="0" smtClean="0"/>
          </a:p>
          <a:p>
            <a:pPr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define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14290"/>
            <a:ext cx="6096851" cy="64397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 dirty="0" smtClean="0"/>
              <a:t>Al </a:t>
            </a:r>
            <a:r>
              <a:rPr lang="en-IN" u="sng" dirty="0" smtClean="0"/>
              <a:t>Shabab</a:t>
            </a:r>
            <a:r>
              <a:rPr lang="en-IN" u="sng" dirty="0" smtClean="0"/>
              <a:t>: </a:t>
            </a:r>
            <a:r>
              <a:rPr lang="en-IN" u="sng" dirty="0" smtClean="0"/>
              <a:t>A Snapshot</a:t>
            </a:r>
            <a:endParaRPr lang="en-IN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 err="1" smtClean="0"/>
              <a:t>Siad</a:t>
            </a:r>
            <a:r>
              <a:rPr lang="en-IN" dirty="0" smtClean="0"/>
              <a:t> </a:t>
            </a:r>
            <a:r>
              <a:rPr lang="en-IN" dirty="0" err="1" smtClean="0"/>
              <a:t>Barre’s</a:t>
            </a:r>
            <a:r>
              <a:rPr lang="en-IN" dirty="0" smtClean="0"/>
              <a:t> </a:t>
            </a:r>
            <a:r>
              <a:rPr lang="en-IN" dirty="0" smtClean="0"/>
              <a:t>Rule in Somalia (1969-91) </a:t>
            </a:r>
          </a:p>
          <a:p>
            <a:r>
              <a:rPr lang="en-IN" dirty="0" smtClean="0"/>
              <a:t>Subsequent  Vacuum Fissiparous Trends and </a:t>
            </a:r>
            <a:r>
              <a:rPr lang="en-IN" dirty="0" smtClean="0"/>
              <a:t>Anarchy</a:t>
            </a:r>
          </a:p>
          <a:p>
            <a:r>
              <a:rPr lang="en-IN" dirty="0" smtClean="0"/>
              <a:t>Ethnic </a:t>
            </a:r>
            <a:r>
              <a:rPr lang="en-IN" dirty="0" smtClean="0"/>
              <a:t>and Religious Issues in the Horn </a:t>
            </a:r>
            <a:r>
              <a:rPr lang="en-IN" dirty="0" smtClean="0"/>
              <a:t>Region</a:t>
            </a:r>
            <a:endParaRPr lang="en-IN" dirty="0" smtClean="0"/>
          </a:p>
          <a:p>
            <a:r>
              <a:rPr lang="en-IN" dirty="0" smtClean="0"/>
              <a:t>Poverty </a:t>
            </a:r>
            <a:r>
              <a:rPr lang="en-IN" dirty="0" smtClean="0"/>
              <a:t>Trap, Drought and Foreign Aid</a:t>
            </a:r>
            <a:endParaRPr lang="en-IN" dirty="0" smtClean="0"/>
          </a:p>
          <a:p>
            <a:r>
              <a:rPr lang="en-IN" dirty="0" smtClean="0"/>
              <a:t>Islamic Courts Union (ICU)</a:t>
            </a:r>
          </a:p>
          <a:p>
            <a:r>
              <a:rPr lang="ar-SA" dirty="0" smtClean="0"/>
              <a:t>حركة الشباب </a:t>
            </a:r>
            <a:r>
              <a:rPr lang="ar-SA" dirty="0" smtClean="0"/>
              <a:t>المجاهدين</a:t>
            </a:r>
            <a:r>
              <a:rPr lang="en-IN" dirty="0" smtClean="0"/>
              <a:t> </a:t>
            </a:r>
            <a:r>
              <a:rPr lang="en-IN" dirty="0" err="1" smtClean="0"/>
              <a:t>Harka</a:t>
            </a:r>
            <a:r>
              <a:rPr lang="en-IN" dirty="0" smtClean="0"/>
              <a:t> </a:t>
            </a:r>
            <a:r>
              <a:rPr lang="en-IN" b="1" dirty="0" smtClean="0"/>
              <a:t>Al-Shabab</a:t>
            </a:r>
            <a:r>
              <a:rPr lang="en-IN" dirty="0" smtClean="0"/>
              <a:t> Al-Mujahedin</a:t>
            </a:r>
            <a:endParaRPr lang="en-IN" dirty="0" smtClean="0"/>
          </a:p>
          <a:p>
            <a:r>
              <a:rPr lang="en-IN" dirty="0" smtClean="0"/>
              <a:t>African Union Mission to Somalia (AMISOM) </a:t>
            </a:r>
            <a:endParaRPr lang="en-IN" dirty="0" smtClean="0"/>
          </a:p>
          <a:p>
            <a:r>
              <a:rPr lang="en-IN" dirty="0" smtClean="0"/>
              <a:t>Allegiance to </a:t>
            </a:r>
            <a:r>
              <a:rPr lang="en-IN" dirty="0" smtClean="0"/>
              <a:t>Al-Qaeda (2012) &amp; Islamic </a:t>
            </a:r>
            <a:r>
              <a:rPr lang="en-IN" dirty="0" smtClean="0"/>
              <a:t>Terror </a:t>
            </a:r>
            <a:r>
              <a:rPr lang="en-IN" dirty="0" smtClean="0"/>
              <a:t>Links</a:t>
            </a:r>
          </a:p>
          <a:p>
            <a:r>
              <a:rPr lang="en-IN" dirty="0" err="1" smtClean="0"/>
              <a:t>WestGate</a:t>
            </a:r>
            <a:r>
              <a:rPr lang="en-IN" dirty="0" smtClean="0"/>
              <a:t> Shopping Mall Attack, Nairobi  (9/13)</a:t>
            </a:r>
            <a:endParaRPr lang="en-IN" dirty="0" smtClean="0"/>
          </a:p>
          <a:p>
            <a:r>
              <a:rPr lang="en-IN" dirty="0" smtClean="0"/>
              <a:t>Piracy in Western Indian Ocean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IN" b="1" u="sng" dirty="0" smtClean="0"/>
              <a:t/>
            </a:r>
            <a:br>
              <a:rPr lang="en-IN" b="1" u="sng" dirty="0" smtClean="0"/>
            </a:br>
            <a:r>
              <a:rPr lang="en-IN" b="1" u="sng" dirty="0" smtClean="0"/>
              <a:t/>
            </a:r>
            <a:br>
              <a:rPr lang="en-IN" b="1" u="sng" dirty="0" smtClean="0"/>
            </a:br>
            <a:r>
              <a:rPr lang="en-IN" b="1" u="sng" dirty="0" smtClean="0"/>
              <a:t/>
            </a:r>
            <a:br>
              <a:rPr lang="en-IN" b="1" u="sng" dirty="0" smtClean="0"/>
            </a:br>
            <a:r>
              <a:rPr lang="en-IN" b="1" u="sng" dirty="0" smtClean="0"/>
              <a:t>Al Shabab Visuals</a:t>
            </a:r>
            <a:r>
              <a:rPr lang="en-IN" sz="1400" b="1" u="sng" dirty="0" smtClean="0"/>
              <a:t/>
            </a:r>
            <a:br>
              <a:rPr lang="en-IN" sz="1400" b="1" u="sng" dirty="0" smtClean="0"/>
            </a:br>
            <a:r>
              <a:rPr lang="en-IN" sz="1400" dirty="0" smtClean="0"/>
              <a:t>  Founder Ahmed </a:t>
            </a:r>
            <a:r>
              <a:rPr lang="en-IN" sz="1400" dirty="0" err="1" smtClean="0"/>
              <a:t>Godane</a:t>
            </a:r>
            <a:r>
              <a:rPr lang="en-IN" sz="1400" dirty="0" smtClean="0"/>
              <a:t> (12/2007–9/2014)                   Current Leader Ahmed </a:t>
            </a:r>
            <a:r>
              <a:rPr lang="en-IN" sz="1400" dirty="0" err="1" smtClean="0"/>
              <a:t>Umar</a:t>
            </a:r>
            <a:r>
              <a:rPr lang="en-IN" sz="1600" dirty="0" smtClean="0"/>
              <a:t>(Abu </a:t>
            </a:r>
            <a:r>
              <a:rPr lang="en-IN" sz="1600" dirty="0" err="1" smtClean="0"/>
              <a:t>Ubaidah</a:t>
            </a:r>
            <a:r>
              <a:rPr lang="en-IN" sz="1600" dirty="0" smtClean="0"/>
              <a:t>)</a:t>
            </a:r>
            <a:br>
              <a:rPr lang="en-IN" sz="1600" dirty="0" smtClean="0"/>
            </a:br>
            <a:r>
              <a:rPr lang="en-IN" sz="1600" dirty="0" smtClean="0"/>
              <a:t>A </a:t>
            </a:r>
            <a:r>
              <a:rPr lang="en-IN" sz="1600" dirty="0" smtClean="0"/>
              <a:t>Screenshot of Al Shabab  Video          Captured Somali Pirates on Indian Navy Ship</a:t>
            </a:r>
            <a:br>
              <a:rPr lang="en-IN" sz="1600" dirty="0" smtClean="0"/>
            </a:br>
            <a:r>
              <a:rPr lang="en-IN" sz="1600" dirty="0" smtClean="0"/>
              <a:t>Westside Mall Nairobi </a:t>
            </a:r>
            <a:r>
              <a:rPr lang="en-IN" sz="1600" dirty="0" smtClean="0"/>
              <a:t>Siege 9/2013        </a:t>
            </a:r>
            <a:r>
              <a:rPr lang="en-IN" sz="1600" dirty="0" smtClean="0"/>
              <a:t>Al-Shabab </a:t>
            </a:r>
            <a:r>
              <a:rPr lang="en-IN" sz="1600" dirty="0" err="1" smtClean="0"/>
              <a:t>Masacre</a:t>
            </a:r>
            <a:r>
              <a:rPr lang="en-IN" sz="1600" dirty="0" smtClean="0"/>
              <a:t> in Northern Kenya </a:t>
            </a:r>
            <a:br>
              <a:rPr lang="en-IN" sz="1600" dirty="0" smtClean="0"/>
            </a:br>
            <a:r>
              <a:rPr lang="en-IN" b="1" u="sng" dirty="0" smtClean="0"/>
              <a:t/>
            </a:r>
            <a:br>
              <a:rPr lang="en-IN" b="1" u="sng" dirty="0" smtClean="0"/>
            </a:br>
            <a:r>
              <a:rPr lang="en-IN" b="1" u="sng" dirty="0" smtClean="0"/>
              <a:t/>
            </a:r>
            <a:br>
              <a:rPr lang="en-IN" b="1" u="sng" dirty="0" smtClean="0"/>
            </a:br>
            <a:endParaRPr lang="en-IN" b="1" u="sng" dirty="0"/>
          </a:p>
        </p:txBody>
      </p:sp>
      <p:pic>
        <p:nvPicPr>
          <p:cNvPr id="46082" name="Picture 2" descr="http://media.npr.org/assets/img/2013/09/23/ap208890570207_wide-7c64593fc4c8a57b0aadb892203ce17916b88756-s900-c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929198"/>
            <a:ext cx="3143272" cy="1702582"/>
          </a:xfrm>
          <a:prstGeom prst="rect">
            <a:avLst/>
          </a:prstGeom>
          <a:noFill/>
        </p:spPr>
      </p:pic>
      <p:pic>
        <p:nvPicPr>
          <p:cNvPr id="46084" name="Picture 4" descr="Islamist group al-Shabab has selected Ahmad Umar as successor to its former leader Ahmed Abdi Goda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428736"/>
            <a:ext cx="3186114" cy="1943098"/>
          </a:xfrm>
          <a:prstGeom prst="rect">
            <a:avLst/>
          </a:prstGeom>
          <a:noFill/>
        </p:spPr>
      </p:pic>
      <p:pic>
        <p:nvPicPr>
          <p:cNvPr id="46086" name="Picture 6" descr="http://previous.presstv.ir/photo/20141203/388529_Kenya-al-Shaba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4857760"/>
            <a:ext cx="3206577" cy="1800000"/>
          </a:xfrm>
          <a:prstGeom prst="rect">
            <a:avLst/>
          </a:prstGeom>
          <a:noFill/>
        </p:spPr>
      </p:pic>
      <p:pic>
        <p:nvPicPr>
          <p:cNvPr id="46088" name="Picture 8" descr="http://www.commdiginews.com/wp-content/uploads/2014/09/godane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1428736"/>
            <a:ext cx="3071834" cy="1874248"/>
          </a:xfrm>
          <a:prstGeom prst="rect">
            <a:avLst/>
          </a:prstGeom>
          <a:noFill/>
        </p:spPr>
      </p:pic>
      <p:pic>
        <p:nvPicPr>
          <p:cNvPr id="7" name="Picture 10" descr="http://vid.alarabiya.net/images/2015/06/24/6b245938-87e8-49cc-86f8-38c243723b7e/6b245938-87e8-49cc-86f8-38c243723b7e_16x9_788x4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1" y="3214686"/>
            <a:ext cx="3143272" cy="1800000"/>
          </a:xfrm>
          <a:prstGeom prst="rect">
            <a:avLst/>
          </a:prstGeom>
          <a:noFill/>
        </p:spPr>
      </p:pic>
      <p:pic>
        <p:nvPicPr>
          <p:cNvPr id="8" name="Picture 8" descr="http://www.marinebuzz.com/marinebuzzuploads/IndiaCapturedSomaliPirates_127CF/Prantaley_11_Somali_Pirates_INS_Ti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2" y="3143248"/>
            <a:ext cx="3188615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u="sng" dirty="0" smtClean="0"/>
              <a:t>Terror in SS Africa: Some Conclusions</a:t>
            </a:r>
            <a:endParaRPr lang="en-IN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r>
              <a:rPr lang="en-IN" dirty="0" smtClean="0"/>
              <a:t>Similarities &amp; Differences from Other Regions</a:t>
            </a:r>
          </a:p>
          <a:p>
            <a:r>
              <a:rPr lang="en-IN" dirty="0" smtClean="0"/>
              <a:t>Better Grasp </a:t>
            </a:r>
            <a:r>
              <a:rPr lang="en-IN" dirty="0" smtClean="0"/>
              <a:t>Needed of Local </a:t>
            </a:r>
            <a:r>
              <a:rPr lang="en-IN" dirty="0" smtClean="0"/>
              <a:t>Specifics </a:t>
            </a:r>
            <a:r>
              <a:rPr lang="en-IN" dirty="0" smtClean="0"/>
              <a:t>(</a:t>
            </a:r>
            <a:r>
              <a:rPr lang="en-IN" dirty="0" smtClean="0"/>
              <a:t>Ethnic)</a:t>
            </a:r>
            <a:endParaRPr lang="en-IN" dirty="0" smtClean="0"/>
          </a:p>
          <a:p>
            <a:r>
              <a:rPr lang="en-IN" dirty="0" smtClean="0"/>
              <a:t>Significance of </a:t>
            </a:r>
            <a:r>
              <a:rPr lang="en-IN" smtClean="0"/>
              <a:t>Local </a:t>
            </a:r>
            <a:r>
              <a:rPr lang="en-IN" smtClean="0"/>
              <a:t>Socio-Political </a:t>
            </a:r>
            <a:r>
              <a:rPr lang="en-IN" dirty="0" smtClean="0"/>
              <a:t>Stimuli </a:t>
            </a:r>
            <a:endParaRPr lang="en-IN" dirty="0" smtClean="0"/>
          </a:p>
          <a:p>
            <a:r>
              <a:rPr lang="en-IN" dirty="0" smtClean="0"/>
              <a:t>Inter-linkages among Stakeholders</a:t>
            </a:r>
            <a:endParaRPr lang="en-IN" dirty="0"/>
          </a:p>
          <a:p>
            <a:r>
              <a:rPr lang="en-IN" dirty="0" smtClean="0"/>
              <a:t>With Friend Like These....</a:t>
            </a:r>
          </a:p>
          <a:p>
            <a:r>
              <a:rPr lang="en-IN" dirty="0" smtClean="0"/>
              <a:t>Patient Multi-Pronged Approach </a:t>
            </a:r>
            <a:r>
              <a:rPr lang="en-IN" dirty="0" smtClean="0"/>
              <a:t>Required.</a:t>
            </a:r>
            <a:endParaRPr lang="en-IN" dirty="0" smtClean="0"/>
          </a:p>
          <a:p>
            <a:pPr algn="ctr">
              <a:buNone/>
            </a:pPr>
            <a:r>
              <a:rPr lang="en-IN" i="1" dirty="0" smtClean="0">
                <a:latin typeface="Berlin Sans FB" pitchFamily="34" charset="0"/>
              </a:rPr>
              <a:t>Thank You!</a:t>
            </a:r>
          </a:p>
          <a:p>
            <a:pPr algn="ctr">
              <a:buNone/>
            </a:pPr>
            <a:r>
              <a:rPr lang="en-IN" sz="1900" i="1" u="sng" dirty="0" smtClean="0">
                <a:latin typeface="Berlin Sans FB" pitchFamily="34" charset="0"/>
              </a:rPr>
              <a:t>for Comments &amp; Questions, reference, etc.</a:t>
            </a:r>
            <a:r>
              <a:rPr lang="en-IN" sz="1900" i="1" dirty="0" smtClean="0">
                <a:latin typeface="Berlin Sans FB" pitchFamily="34" charset="0"/>
              </a:rPr>
              <a:t>: </a:t>
            </a:r>
          </a:p>
          <a:p>
            <a:pPr algn="ctr">
              <a:buNone/>
            </a:pPr>
            <a:r>
              <a:rPr lang="en-IN" sz="1900" i="1" dirty="0" smtClean="0">
                <a:latin typeface="Berlin Sans FB" pitchFamily="34" charset="0"/>
                <a:hlinkClick r:id="rId2"/>
              </a:rPr>
              <a:t>amb.sachdev@eco-diplomacy.com</a:t>
            </a:r>
            <a:r>
              <a:rPr lang="en-IN" sz="1900" i="1" dirty="0" smtClean="0">
                <a:latin typeface="Berlin Sans FB" pitchFamily="34" charset="0"/>
              </a:rPr>
              <a:t>; </a:t>
            </a:r>
            <a:r>
              <a:rPr lang="en-IN" sz="1900" i="1" dirty="0" smtClean="0">
                <a:latin typeface="Berlin Sans FB" pitchFamily="34" charset="0"/>
                <a:hlinkClick r:id="rId3"/>
              </a:rPr>
              <a:t>www.eco-diplomacy.com</a:t>
            </a:r>
            <a:r>
              <a:rPr lang="en-IN" sz="1900" i="1" dirty="0" smtClean="0">
                <a:latin typeface="Berlin Sans FB" pitchFamily="34" charset="0"/>
              </a:rPr>
              <a:t> </a:t>
            </a:r>
          </a:p>
          <a:p>
            <a:pPr algn="ctr">
              <a:buNone/>
            </a:pPr>
            <a:endParaRPr lang="en-IN" sz="1900" i="1" dirty="0"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ko Hara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Boko Haram</Template>
  <TotalTime>185</TotalTime>
  <Words>335</Words>
  <Application>Microsoft Office PowerPoint</Application>
  <PresentationFormat>On-screen Show (4:3)</PresentationFormat>
  <Paragraphs>64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Boko Haram</vt:lpstr>
      <vt:lpstr>Default Design</vt:lpstr>
      <vt:lpstr>Terrorism in Sub Saharan Africa: Boko Haram &amp; Al-Shabab  </vt:lpstr>
      <vt:lpstr>Terror in SS Africa: General Remarks </vt:lpstr>
      <vt:lpstr>NIGERIA</vt:lpstr>
      <vt:lpstr>Boko Haram: 2002-09</vt:lpstr>
      <vt:lpstr>Boko Haram Visuals  Last Picture of Founder Mohammed Yusuf  Alive              A Screen Shot of Abubakar Shekhau, Current Leader Ali Modu Shatif , Governor Borno 2003-2011                                                       Boko Haram Carnage at Baga 2014 </vt:lpstr>
      <vt:lpstr>Boko Haram: 2009 - Onwards</vt:lpstr>
      <vt:lpstr>Slide 7</vt:lpstr>
      <vt:lpstr>Al Shabab: A Snapshot</vt:lpstr>
      <vt:lpstr>   Al Shabab Visuals   Founder Ahmed Godane (12/2007–9/2014)                   Current Leader Ahmed Umar(Abu Ubaidah) A Screenshot of Al Shabab  Video          Captured Somali Pirates on Indian Navy Ship Westside Mall Nairobi Siege 9/2013        Al-Shabab Masacre in Northern Kenya    </vt:lpstr>
      <vt:lpstr>Terror in SS Africa: Some Conclusions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Terrorism in Sub Saharan Africa: Boko Haram &amp; Al-Shabab</dc:title>
  <dc:creator>Mahesh Sachdev</dc:creator>
  <cp:lastModifiedBy>Mahesh Sachdev</cp:lastModifiedBy>
  <cp:revision>23</cp:revision>
  <dcterms:created xsi:type="dcterms:W3CDTF">2016-02-24T00:38:07Z</dcterms:created>
  <dcterms:modified xsi:type="dcterms:W3CDTF">2016-02-24T11:29:07Z</dcterms:modified>
</cp:coreProperties>
</file>